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20.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0" r:id="rId3"/>
    <p:sldId id="277" r:id="rId4"/>
    <p:sldId id="259" r:id="rId5"/>
    <p:sldId id="262" r:id="rId6"/>
    <p:sldId id="257" r:id="rId7"/>
    <p:sldId id="261" r:id="rId8"/>
    <p:sldId id="279" r:id="rId9"/>
    <p:sldId id="281" r:id="rId10"/>
    <p:sldId id="273" r:id="rId11"/>
    <p:sldId id="278" r:id="rId12"/>
    <p:sldId id="267" r:id="rId13"/>
    <p:sldId id="268" r:id="rId14"/>
    <p:sldId id="269" r:id="rId15"/>
    <p:sldId id="282" r:id="rId16"/>
    <p:sldId id="263" r:id="rId17"/>
    <p:sldId id="275" r:id="rId18"/>
    <p:sldId id="276" r:id="rId19"/>
    <p:sldId id="283" r:id="rId20"/>
    <p:sldId id="28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dirty="0"/>
              <a:pPr/>
              <a:t>11/18/2014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11/18/2014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11/18/2014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11/18/2014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smtClean="0"/>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11/18/2014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11/18/2014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11/18/2014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egifrance.gouv.fr/affichTexte.do?cidTexte=JORFTEXT000000227015&amp;categorieLien=id" TargetMode="External"/><Relationship Id="rId2" Type="http://schemas.openxmlformats.org/officeDocument/2006/relationships/hyperlink" Target="http://www.has-sante.fr/portail/upload/docs/application/pdf/2013-10/12iex04_decision_medicale_partagee_mel_vd.pdf" TargetMode="External"/><Relationship Id="rId1" Type="http://schemas.openxmlformats.org/officeDocument/2006/relationships/slideLayout" Target="../slideLayouts/slideLayout2.xml"/><Relationship Id="rId5" Type="http://schemas.openxmlformats.org/officeDocument/2006/relationships/hyperlink" Target="http://www.amazon.fr/Stephen-Rollnick/e/B004MLZ1VG/ref=dp_byline_cont_book_2" TargetMode="External"/><Relationship Id="rId4" Type="http://schemas.openxmlformats.org/officeDocument/2006/relationships/hyperlink" Target="http://www.quechoisir.org/sante-bien-etre/maladie-medecine/communique-information-autour-du-depistage-du-cancer-du-sein-les-epines-d-octobre-rose" TargetMode="Externa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Décision partagée	</a:t>
            </a:r>
            <a:endParaRPr lang="fr-FR" dirty="0"/>
          </a:p>
        </p:txBody>
      </p:sp>
      <p:sp>
        <p:nvSpPr>
          <p:cNvPr id="3" name="Sous-titre 2"/>
          <p:cNvSpPr>
            <a:spLocks noGrp="1"/>
          </p:cNvSpPr>
          <p:nvPr>
            <p:ph type="subTitle" idx="1"/>
          </p:nvPr>
        </p:nvSpPr>
        <p:spPr/>
        <p:txBody>
          <a:bodyPr/>
          <a:lstStyle/>
          <a:p>
            <a:r>
              <a:rPr lang="fr-FR" b="1" dirty="0" smtClean="0"/>
              <a:t>Application au dépistage organisé du cancer du sein</a:t>
            </a:r>
            <a:endParaRPr lang="fr-FR" b="1" dirty="0"/>
          </a:p>
        </p:txBody>
      </p:sp>
    </p:spTree>
    <p:extLst>
      <p:ext uri="{BB962C8B-B14F-4D97-AF65-F5344CB8AC3E}">
        <p14:creationId xmlns:p14="http://schemas.microsoft.com/office/powerpoint/2010/main" val="539120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fr-FR" altLang="fr-FR"/>
              <a:t>Calvin à l’école </a:t>
            </a:r>
          </a:p>
        </p:txBody>
      </p:sp>
      <p:pic>
        <p:nvPicPr>
          <p:cNvPr id="124932" name="Picture 4" descr="C:\Documents and Settings\Francis\Mes Documents\Mes images\calvin\wormwood éco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317" y="322729"/>
            <a:ext cx="7777836" cy="64725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1341" y="-20770"/>
            <a:ext cx="7646894" cy="830997"/>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4800" b="1" cap="none" spc="0" dirty="0" smtClean="0">
                <a:ln/>
                <a:solidFill>
                  <a:schemeClr val="accent4"/>
                </a:solidFill>
                <a:effectLst/>
              </a:rPr>
              <a:t>Prenez exemple sur Calvin!</a:t>
            </a:r>
            <a:endParaRPr lang="fr-FR" sz="4800" b="1" cap="none" spc="0" dirty="0">
              <a:ln/>
              <a:solidFill>
                <a:schemeClr val="accent4"/>
              </a:solidFill>
              <a:effectLst/>
            </a:endParaRPr>
          </a:p>
        </p:txBody>
      </p:sp>
    </p:spTree>
    <p:extLst>
      <p:ext uri="{BB962C8B-B14F-4D97-AF65-F5344CB8AC3E}">
        <p14:creationId xmlns:p14="http://schemas.microsoft.com/office/powerpoint/2010/main" val="4230587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4930"/>
                                        </p:tgtEl>
                                        <p:attrNameLst>
                                          <p:attrName>style.visibility</p:attrName>
                                        </p:attrNameLst>
                                      </p:cBhvr>
                                      <p:to>
                                        <p:strVal val="visible"/>
                                      </p:to>
                                    </p:set>
                                    <p:anim calcmode="lin" valueType="num">
                                      <p:cBhvr additive="base">
                                        <p:cTn id="7" dur="500" fill="hold"/>
                                        <p:tgtEl>
                                          <p:spTgt spid="124930"/>
                                        </p:tgtEl>
                                        <p:attrNameLst>
                                          <p:attrName>ppt_x</p:attrName>
                                        </p:attrNameLst>
                                      </p:cBhvr>
                                      <p:tavLst>
                                        <p:tav tm="0">
                                          <p:val>
                                            <p:strVal val="0-#ppt_w/2"/>
                                          </p:val>
                                        </p:tav>
                                        <p:tav tm="100000">
                                          <p:val>
                                            <p:strVal val="#ppt_x"/>
                                          </p:val>
                                        </p:tav>
                                      </p:tavLst>
                                    </p:anim>
                                    <p:anim calcmode="lin" valueType="num">
                                      <p:cBhvr additive="base">
                                        <p:cTn id="8" dur="500" fill="hold"/>
                                        <p:tgtEl>
                                          <p:spTgt spid="1249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24932"/>
                                        </p:tgtEl>
                                        <p:attrNameLst>
                                          <p:attrName>style.visibility</p:attrName>
                                        </p:attrNameLst>
                                      </p:cBhvr>
                                      <p:to>
                                        <p:strVal val="visible"/>
                                      </p:to>
                                    </p:set>
                                    <p:anim calcmode="lin" valueType="num">
                                      <p:cBhvr additive="base">
                                        <p:cTn id="13" dur="500" fill="hold"/>
                                        <p:tgtEl>
                                          <p:spTgt spid="124932"/>
                                        </p:tgtEl>
                                        <p:attrNameLst>
                                          <p:attrName>ppt_x</p:attrName>
                                        </p:attrNameLst>
                                      </p:cBhvr>
                                      <p:tavLst>
                                        <p:tav tm="0">
                                          <p:val>
                                            <p:strVal val="0-#ppt_w/2"/>
                                          </p:val>
                                        </p:tav>
                                        <p:tav tm="100000">
                                          <p:val>
                                            <p:strVal val="#ppt_x"/>
                                          </p:val>
                                        </p:tav>
                                      </p:tavLst>
                                    </p:anim>
                                    <p:anim calcmode="lin" valueType="num">
                                      <p:cBhvr additive="base">
                                        <p:cTn id="14" dur="500" fill="hold"/>
                                        <p:tgtEl>
                                          <p:spTgt spid="1249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70212" y="190950"/>
            <a:ext cx="9529481" cy="6670636"/>
          </a:xfrm>
          <a:prstGeom prst="rect">
            <a:avLst/>
          </a:prstGeom>
        </p:spPr>
      </p:pic>
    </p:spTree>
    <p:extLst>
      <p:ext uri="{BB962C8B-B14F-4D97-AF65-F5344CB8AC3E}">
        <p14:creationId xmlns:p14="http://schemas.microsoft.com/office/powerpoint/2010/main" val="2197531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35" y="744071"/>
            <a:ext cx="10524565" cy="535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159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41" y="744071"/>
            <a:ext cx="10551459" cy="539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827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47" y="744071"/>
            <a:ext cx="10578353" cy="540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4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23837"/>
            <a:ext cx="3469341" cy="4601183"/>
          </a:xfrm>
        </p:spPr>
        <p:txBody>
          <a:bodyPr>
            <a:normAutofit fontScale="90000"/>
          </a:bodyPr>
          <a:lstStyle/>
          <a:p>
            <a:r>
              <a:rPr lang="fr-FR" sz="3100" dirty="0" err="1"/>
              <a:t>Stiggelbout</a:t>
            </a:r>
            <a:r>
              <a:rPr lang="fr-FR" sz="3100" dirty="0"/>
              <a:t> AM, </a:t>
            </a:r>
            <a:r>
              <a:rPr lang="fr-FR" sz="3100" dirty="0" err="1"/>
              <a:t>Kiebert</a:t>
            </a:r>
            <a:r>
              <a:rPr lang="fr-FR" sz="3100" dirty="0"/>
              <a:t> GM. </a:t>
            </a:r>
            <a:r>
              <a:rPr lang="fr-FR" sz="3100" dirty="0" smtClean="0"/>
              <a:t/>
            </a:r>
            <a:br>
              <a:rPr lang="fr-FR" sz="3100" dirty="0" smtClean="0"/>
            </a:br>
            <a:r>
              <a:rPr lang="en-US" sz="3100" b="1" dirty="0" smtClean="0"/>
              <a:t>A </a:t>
            </a:r>
            <a:r>
              <a:rPr lang="en-US" sz="3100" b="1" dirty="0"/>
              <a:t>role for the sick role. Patients preferences regarding information and participation in clinical decision-making. </a:t>
            </a:r>
            <a:r>
              <a:rPr lang="en-US" sz="3100" dirty="0" smtClean="0"/>
              <a:t/>
            </a:r>
            <a:br>
              <a:rPr lang="en-US" sz="3100" dirty="0" smtClean="0"/>
            </a:br>
            <a:r>
              <a:rPr lang="en-US" sz="3100" dirty="0" smtClean="0"/>
              <a:t>Can </a:t>
            </a:r>
            <a:r>
              <a:rPr lang="en-US" sz="3100" dirty="0"/>
              <a:t>Med Ass J. 1997;157:383-9</a:t>
            </a:r>
            <a:r>
              <a:rPr lang="fr-FR" dirty="0"/>
              <a:t/>
            </a:r>
            <a:br>
              <a:rPr lang="fr-FR" dirty="0"/>
            </a:br>
            <a:endParaRPr lang="fr-FR" dirty="0"/>
          </a:p>
        </p:txBody>
      </p:sp>
      <p:sp>
        <p:nvSpPr>
          <p:cNvPr id="3" name="Espace réservé du contenu 2"/>
          <p:cNvSpPr>
            <a:spLocks noGrp="1"/>
          </p:cNvSpPr>
          <p:nvPr>
            <p:ph idx="1"/>
          </p:nvPr>
        </p:nvSpPr>
        <p:spPr/>
        <p:txBody>
          <a:bodyPr>
            <a:normAutofit/>
          </a:bodyPr>
          <a:lstStyle/>
          <a:p>
            <a:r>
              <a:rPr lang="fr-FR" sz="2400" b="1" dirty="0" smtClean="0"/>
              <a:t>L’information </a:t>
            </a:r>
            <a:r>
              <a:rPr lang="fr-FR" sz="2400" b="1" dirty="0"/>
              <a:t>sur bénéfices et risques </a:t>
            </a:r>
            <a:r>
              <a:rPr lang="fr-FR" sz="2400" b="1" dirty="0" smtClean="0"/>
              <a:t>: souhaitée </a:t>
            </a:r>
            <a:r>
              <a:rPr lang="fr-FR" sz="2400" b="1" dirty="0"/>
              <a:t>par 82% des </a:t>
            </a:r>
            <a:r>
              <a:rPr lang="fr-FR" sz="2400" b="1" dirty="0" smtClean="0"/>
              <a:t>patients (76</a:t>
            </a:r>
            <a:r>
              <a:rPr lang="fr-FR" sz="2400" b="1" dirty="0"/>
              <a:t>% chez les plus de 65 </a:t>
            </a:r>
            <a:r>
              <a:rPr lang="fr-FR" sz="2400" b="1" dirty="0" smtClean="0"/>
              <a:t>ans; 93</a:t>
            </a:r>
            <a:r>
              <a:rPr lang="fr-FR" sz="2400" b="1" dirty="0"/>
              <a:t>% chez ceux de plus haut niveau </a:t>
            </a:r>
            <a:r>
              <a:rPr lang="fr-FR" sz="2400" b="1" dirty="0" smtClean="0"/>
              <a:t>d’éducation.) </a:t>
            </a:r>
            <a:endParaRPr lang="fr-FR" sz="2400" b="1" dirty="0"/>
          </a:p>
          <a:p>
            <a:r>
              <a:rPr lang="fr-FR" sz="2400" b="1" dirty="0"/>
              <a:t>Les types de partage de la </a:t>
            </a:r>
            <a:r>
              <a:rPr lang="fr-FR" sz="2400" b="1" dirty="0" smtClean="0"/>
              <a:t>décision :</a:t>
            </a:r>
          </a:p>
          <a:p>
            <a:pPr lvl="1"/>
            <a:r>
              <a:rPr lang="fr-FR" sz="2400" b="1" dirty="0" smtClean="0"/>
              <a:t>passifs </a:t>
            </a:r>
            <a:r>
              <a:rPr lang="fr-FR" sz="2400" b="1" dirty="0"/>
              <a:t>(la décision appartient au médecin), </a:t>
            </a:r>
            <a:endParaRPr lang="fr-FR" sz="2400" b="1" dirty="0" smtClean="0"/>
          </a:p>
          <a:p>
            <a:pPr lvl="1"/>
            <a:r>
              <a:rPr lang="fr-FR" sz="2400" b="1" dirty="0" smtClean="0"/>
              <a:t>collaboratifs </a:t>
            </a:r>
            <a:r>
              <a:rPr lang="fr-FR" sz="2400" b="1" dirty="0"/>
              <a:t>(la décision doit être partagée), </a:t>
            </a:r>
            <a:endParaRPr lang="fr-FR" sz="2400" b="1" dirty="0" smtClean="0"/>
          </a:p>
          <a:p>
            <a:pPr lvl="1"/>
            <a:r>
              <a:rPr lang="fr-FR" sz="2400" b="1" dirty="0" smtClean="0"/>
              <a:t>actifs </a:t>
            </a:r>
            <a:r>
              <a:rPr lang="fr-FR" sz="2400" b="1" dirty="0"/>
              <a:t>(la décision appartient au </a:t>
            </a:r>
            <a:r>
              <a:rPr lang="fr-FR" sz="2400" b="1" dirty="0" smtClean="0"/>
              <a:t>patient).</a:t>
            </a:r>
          </a:p>
        </p:txBody>
      </p:sp>
    </p:spTree>
    <p:extLst>
      <p:ext uri="{BB962C8B-B14F-4D97-AF65-F5344CB8AC3E}">
        <p14:creationId xmlns:p14="http://schemas.microsoft.com/office/powerpoint/2010/main" val="351434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a:t>3 principes </a:t>
            </a:r>
            <a:r>
              <a:rPr lang="fr-FR" i="1" dirty="0" smtClean="0"/>
              <a:t/>
            </a:r>
            <a:br>
              <a:rPr lang="fr-FR" i="1" dirty="0" smtClean="0"/>
            </a:br>
            <a:r>
              <a:rPr lang="fr-FR" sz="2400" i="1" dirty="0" smtClean="0"/>
              <a:t>issus </a:t>
            </a:r>
            <a:r>
              <a:rPr lang="fr-FR" sz="2400" i="1" dirty="0"/>
              <a:t>des entretiens motivationnels </a:t>
            </a:r>
            <a:r>
              <a:rPr lang="fr-FR" sz="2400" i="1" dirty="0" smtClean="0"/>
              <a:t/>
            </a:r>
            <a:br>
              <a:rPr lang="fr-FR" sz="2400" i="1" dirty="0" smtClean="0"/>
            </a:br>
            <a:r>
              <a:rPr lang="fr-FR" i="1" dirty="0" smtClean="0"/>
              <a:t>ont </a:t>
            </a:r>
            <a:r>
              <a:rPr lang="fr-FR" i="1" dirty="0"/>
              <a:t>prouvés leur utilité « côté médecin »:</a:t>
            </a:r>
            <a:r>
              <a:rPr lang="fr-FR" dirty="0"/>
              <a:t/>
            </a:r>
            <a:br>
              <a:rPr lang="fr-FR" dirty="0"/>
            </a:br>
            <a:endParaRPr lang="fr-FR" dirty="0"/>
          </a:p>
        </p:txBody>
      </p:sp>
      <p:sp>
        <p:nvSpPr>
          <p:cNvPr id="3" name="Espace réservé du contenu 2"/>
          <p:cNvSpPr>
            <a:spLocks noGrp="1"/>
          </p:cNvSpPr>
          <p:nvPr>
            <p:ph idx="1"/>
          </p:nvPr>
        </p:nvSpPr>
        <p:spPr/>
        <p:txBody>
          <a:bodyPr>
            <a:normAutofit fontScale="92500"/>
          </a:bodyPr>
          <a:lstStyle/>
          <a:p>
            <a:r>
              <a:rPr lang="fr-FR" sz="2800" b="1" dirty="0" smtClean="0"/>
              <a:t>un </a:t>
            </a:r>
            <a:r>
              <a:rPr lang="fr-FR" sz="2800" b="1" i="1" dirty="0"/>
              <a:t>style chaleureux et bienveillant </a:t>
            </a:r>
            <a:r>
              <a:rPr lang="fr-FR" sz="2800" b="1" dirty="0"/>
              <a:t>avec une bonne qualité d’écoute (relation empathique),</a:t>
            </a:r>
          </a:p>
          <a:p>
            <a:r>
              <a:rPr lang="fr-FR" sz="2800" b="1" dirty="0" smtClean="0"/>
              <a:t>la </a:t>
            </a:r>
            <a:r>
              <a:rPr lang="fr-FR" sz="2800" b="1" dirty="0"/>
              <a:t>prise en compte des </a:t>
            </a:r>
            <a:r>
              <a:rPr lang="fr-FR" sz="2800" b="1" i="1" dirty="0"/>
              <a:t>préoccupations et priorités du patient</a:t>
            </a:r>
            <a:r>
              <a:rPr lang="fr-FR" sz="2800" b="1" dirty="0"/>
              <a:t>, </a:t>
            </a:r>
          </a:p>
          <a:p>
            <a:r>
              <a:rPr lang="fr-FR" sz="2800" b="1" dirty="0" smtClean="0"/>
              <a:t>la </a:t>
            </a:r>
            <a:r>
              <a:rPr lang="fr-FR" sz="2800" b="1" dirty="0"/>
              <a:t>valorisation des objectifs </a:t>
            </a:r>
            <a:r>
              <a:rPr lang="fr-FR" sz="2800" b="1" i="1" dirty="0"/>
              <a:t>que le patient s’est lui-même fixés</a:t>
            </a:r>
            <a:r>
              <a:rPr lang="fr-FR" sz="2800" b="1" dirty="0"/>
              <a:t>, </a:t>
            </a:r>
            <a:endParaRPr lang="fr-FR" sz="2800" b="1" dirty="0" smtClean="0"/>
          </a:p>
          <a:p>
            <a:endParaRPr lang="fr-FR" sz="2800" b="1" dirty="0"/>
          </a:p>
          <a:p>
            <a:endParaRPr lang="fr-FR" sz="2800" b="1" dirty="0"/>
          </a:p>
          <a:p>
            <a:r>
              <a:rPr lang="fr-FR" sz="2800" b="1" dirty="0"/>
              <a:t>Pour répondre aux inévitables résistances, les prendre en compte en les </a:t>
            </a:r>
            <a:r>
              <a:rPr lang="fr-FR" sz="2800" b="1" i="1" dirty="0"/>
              <a:t>reformulant</a:t>
            </a:r>
            <a:r>
              <a:rPr lang="fr-FR" sz="2800" b="1" dirty="0"/>
              <a:t>, et en donnant de </a:t>
            </a:r>
            <a:r>
              <a:rPr lang="fr-FR" sz="2800" b="1" i="1" dirty="0"/>
              <a:t>l’information </a:t>
            </a:r>
            <a:r>
              <a:rPr lang="fr-FR" sz="2800" b="1" dirty="0"/>
              <a:t>de manière neutre.</a:t>
            </a:r>
          </a:p>
          <a:p>
            <a:pPr marL="0" indent="0">
              <a:buNone/>
            </a:pPr>
            <a:endParaRPr lang="fr-FR" dirty="0"/>
          </a:p>
        </p:txBody>
      </p:sp>
    </p:spTree>
    <p:extLst>
      <p:ext uri="{BB962C8B-B14F-4D97-AF65-F5344CB8AC3E}">
        <p14:creationId xmlns:p14="http://schemas.microsoft.com/office/powerpoint/2010/main" val="57276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1789" y="1158279"/>
            <a:ext cx="6096000" cy="3939540"/>
          </a:xfrm>
          <a:prstGeom prst="rect">
            <a:avLst/>
          </a:prstGeom>
        </p:spPr>
        <p:txBody>
          <a:bodyPr>
            <a:spAutoFit/>
          </a:bodyPr>
          <a:lstStyle/>
          <a:p>
            <a:r>
              <a:rPr lang="fr-FR" sz="2800" b="1" dirty="0"/>
              <a:t>«DIS MOI, ET J’OUBLIERAI; </a:t>
            </a:r>
            <a:br>
              <a:rPr lang="fr-FR" sz="2800" b="1" dirty="0"/>
            </a:br>
            <a:r>
              <a:rPr lang="fr-FR" sz="2800" b="1" dirty="0"/>
              <a:t>                                      </a:t>
            </a:r>
            <a:endParaRPr lang="fr-FR" sz="2800" b="1" dirty="0" smtClean="0"/>
          </a:p>
          <a:p>
            <a:r>
              <a:rPr lang="fr-FR" sz="2800" b="1" dirty="0" smtClean="0"/>
              <a:t>MONTRE </a:t>
            </a:r>
            <a:r>
              <a:rPr lang="fr-FR" sz="2800" b="1" dirty="0"/>
              <a:t>MOI, ET IL SE PEUT QUE JE ME SOUVIENNE; </a:t>
            </a:r>
            <a:br>
              <a:rPr lang="fr-FR" sz="2800" b="1" dirty="0"/>
            </a:br>
            <a:r>
              <a:rPr lang="fr-FR" sz="2800" b="1" dirty="0"/>
              <a:t/>
            </a:r>
            <a:br>
              <a:rPr lang="fr-FR" sz="2800" b="1" dirty="0"/>
            </a:br>
            <a:r>
              <a:rPr lang="fr-FR" sz="2800" b="1" dirty="0"/>
              <a:t>FAIS-MOI EXPERIMENTER, ET JE COMPRENDRAI»      </a:t>
            </a:r>
            <a:endParaRPr lang="fr-FR" sz="2800" b="1" dirty="0" smtClean="0"/>
          </a:p>
          <a:p>
            <a:r>
              <a:rPr lang="fr-FR" dirty="0"/>
              <a:t/>
            </a:r>
            <a:br>
              <a:rPr lang="fr-FR" dirty="0"/>
            </a:br>
            <a:r>
              <a:rPr lang="fr-FR" dirty="0"/>
              <a:t/>
            </a:r>
            <a:br>
              <a:rPr lang="fr-FR" dirty="0"/>
            </a:br>
            <a:r>
              <a:rPr lang="fr-FR" dirty="0"/>
              <a:t>Pasteur Nico SMITH AFRIQUE DU SUD.</a:t>
            </a:r>
          </a:p>
        </p:txBody>
      </p:sp>
    </p:spTree>
    <p:extLst>
      <p:ext uri="{BB962C8B-B14F-4D97-AF65-F5344CB8AC3E}">
        <p14:creationId xmlns:p14="http://schemas.microsoft.com/office/powerpoint/2010/main" val="3183719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4" descr="C:\Documents and Settings\Francis\Mes Documents\My Pictures\shadock\vérit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540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a:lstStyle/>
          <a:p>
            <a:r>
              <a:rPr lang="fr-FR" dirty="0" smtClean="0"/>
              <a:t>Merci de votre participation</a:t>
            </a:r>
            <a:endParaRPr lang="fr-FR" dirty="0"/>
          </a:p>
        </p:txBody>
      </p:sp>
    </p:spTree>
    <p:extLst>
      <p:ext uri="{BB962C8B-B14F-4D97-AF65-F5344CB8AC3E}">
        <p14:creationId xmlns:p14="http://schemas.microsoft.com/office/powerpoint/2010/main" val="4143854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VOTE à main levée</a:t>
            </a:r>
            <a:br>
              <a:rPr lang="fr-FR" dirty="0" smtClean="0"/>
            </a:br>
            <a:r>
              <a:rPr lang="fr-FR" dirty="0" smtClean="0"/>
              <a:t>pour « voir » si vous êtes partagés</a:t>
            </a:r>
            <a:endParaRPr lang="fr-FR" dirty="0"/>
          </a:p>
        </p:txBody>
      </p:sp>
      <p:sp>
        <p:nvSpPr>
          <p:cNvPr id="3" name="Espace réservé du contenu 2"/>
          <p:cNvSpPr>
            <a:spLocks noGrp="1"/>
          </p:cNvSpPr>
          <p:nvPr>
            <p:ph idx="1"/>
          </p:nvPr>
        </p:nvSpPr>
        <p:spPr/>
        <p:txBody>
          <a:bodyPr/>
          <a:lstStyle/>
          <a:p>
            <a:r>
              <a:rPr lang="fr-FR" sz="2800" b="1" i="1" dirty="0" smtClean="0"/>
              <a:t>Etes-vous pour </a:t>
            </a:r>
            <a:r>
              <a:rPr lang="fr-FR" sz="2800" b="1" i="1" dirty="0"/>
              <a:t>ou contre le dépistage de masse du cancer du sein tel qu’il est organisé en </a:t>
            </a:r>
            <a:r>
              <a:rPr lang="fr-FR" sz="2800" b="1" i="1" dirty="0" smtClean="0"/>
              <a:t>France (et sa campagne octobre rose)?</a:t>
            </a:r>
          </a:p>
          <a:p>
            <a:endParaRPr lang="fr-FR" sz="2800" b="1" i="1" dirty="0" smtClean="0"/>
          </a:p>
          <a:p>
            <a:r>
              <a:rPr lang="fr-FR" dirty="0" smtClean="0"/>
              <a:t>ABSTENTION?</a:t>
            </a:r>
          </a:p>
          <a:p>
            <a:r>
              <a:rPr lang="fr-FR" dirty="0" smtClean="0"/>
              <a:t>CONTRE?</a:t>
            </a:r>
          </a:p>
          <a:p>
            <a:r>
              <a:rPr lang="fr-FR" dirty="0" smtClean="0"/>
              <a:t>POUR?</a:t>
            </a:r>
            <a:endParaRPr lang="fr-FR" dirty="0"/>
          </a:p>
        </p:txBody>
      </p:sp>
    </p:spTree>
    <p:extLst>
      <p:ext uri="{BB962C8B-B14F-4D97-AF65-F5344CB8AC3E}">
        <p14:creationId xmlns:p14="http://schemas.microsoft.com/office/powerpoint/2010/main" val="338839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35846"/>
            <a:ext cx="6096000" cy="6186309"/>
          </a:xfrm>
          <a:prstGeom prst="rect">
            <a:avLst/>
          </a:prstGeom>
        </p:spPr>
        <p:txBody>
          <a:bodyPr>
            <a:spAutoFit/>
          </a:bodyPr>
          <a:lstStyle/>
          <a:p>
            <a:r>
              <a:rPr lang="fr-FR" dirty="0"/>
              <a:t>•	Cas vignette1 : </a:t>
            </a:r>
          </a:p>
          <a:p>
            <a:r>
              <a:rPr lang="fr-FR" dirty="0"/>
              <a:t>La patiente : Une femme a reçu une invitation au dépistage du cancer du sein. Elle vient vous demander votre avis car elle ne souhaite pas passer une mammographie parce que cela fait très mal et que cela ne sert peut-être à rien. </a:t>
            </a:r>
          </a:p>
          <a:p>
            <a:r>
              <a:rPr lang="fr-FR" dirty="0"/>
              <a:t>Le médecin : comment répondez-vous à cette femme en vous basant sur les arguments développés auparavant. Jouez-le.</a:t>
            </a:r>
          </a:p>
          <a:p>
            <a:endParaRPr lang="fr-FR" dirty="0"/>
          </a:p>
          <a:p>
            <a:r>
              <a:rPr lang="fr-FR" dirty="0"/>
              <a:t>•	Cas vignette 2 : </a:t>
            </a:r>
          </a:p>
          <a:p>
            <a:r>
              <a:rPr lang="fr-FR" dirty="0"/>
              <a:t>La patiente : Une femme de 53 ans revient vers vous, son médecin généraliste, 16 mois après sa mammographie de dépistage qui était normale. On lui a trouvé une boule dans le sein, qui a été </a:t>
            </a:r>
            <a:r>
              <a:rPr lang="fr-FR" dirty="0" err="1"/>
              <a:t>biopsiée</a:t>
            </a:r>
            <a:r>
              <a:rPr lang="fr-FR" dirty="0"/>
              <a:t>, et qui se révèle être un cancer.  Elle vous reproche de ne pas l’avoir surveillé plus tôt. </a:t>
            </a:r>
          </a:p>
          <a:p>
            <a:endParaRPr lang="fr-FR" dirty="0"/>
          </a:p>
          <a:p>
            <a:r>
              <a:rPr lang="fr-FR" dirty="0"/>
              <a:t>•	Cas vignette 3 : </a:t>
            </a:r>
          </a:p>
          <a:p>
            <a:r>
              <a:rPr lang="fr-FR" dirty="0"/>
              <a:t>La patiente : une femme de 39 ans vient consulter son médecin pour avoir une ordonnance pour passer une mammographie de dépistage. Elle vient parce que sa copine de 38 ans vient de découvrir qu’elle a un cancer du sein métastasé.</a:t>
            </a:r>
          </a:p>
          <a:p>
            <a:r>
              <a:rPr lang="fr-FR" dirty="0"/>
              <a:t>Le médecin : comment répondez-vous à cette femme en vous basant sur les arguments développés auparavant. Jouez-le</a:t>
            </a:r>
            <a:r>
              <a:rPr lang="fr-FR" dirty="0" smtClean="0"/>
              <a:t>.</a:t>
            </a:r>
            <a:endParaRPr lang="fr-FR" dirty="0"/>
          </a:p>
        </p:txBody>
      </p:sp>
    </p:spTree>
    <p:extLst>
      <p:ext uri="{BB962C8B-B14F-4D97-AF65-F5344CB8AC3E}">
        <p14:creationId xmlns:p14="http://schemas.microsoft.com/office/powerpoint/2010/main" val="3995399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90282" y="1174376"/>
            <a:ext cx="10945905" cy="3496236"/>
          </a:xfrm>
          <a:prstGeom prst="rect">
            <a:avLst/>
          </a:prstGeom>
        </p:spPr>
      </p:pic>
    </p:spTree>
    <p:extLst>
      <p:ext uri="{BB962C8B-B14F-4D97-AF65-F5344CB8AC3E}">
        <p14:creationId xmlns:p14="http://schemas.microsoft.com/office/powerpoint/2010/main" val="3168551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Philips 6x6</a:t>
            </a:r>
          </a:p>
        </p:txBody>
      </p:sp>
      <p:sp>
        <p:nvSpPr>
          <p:cNvPr id="3" name="Espace réservé du contenu 2"/>
          <p:cNvSpPr>
            <a:spLocks noGrp="1"/>
          </p:cNvSpPr>
          <p:nvPr>
            <p:ph idx="1"/>
          </p:nvPr>
        </p:nvSpPr>
        <p:spPr/>
        <p:txBody>
          <a:bodyPr>
            <a:normAutofit/>
          </a:bodyPr>
          <a:lstStyle/>
          <a:p>
            <a:r>
              <a:rPr lang="fr-FR" sz="2400" i="1" dirty="0"/>
              <a:t>Un 6 x 6, c’est 6 personnes qui se parlent pendant 6 minutes </a:t>
            </a:r>
            <a:endParaRPr lang="fr-FR" sz="2400" i="1" dirty="0" smtClean="0"/>
          </a:p>
          <a:p>
            <a:r>
              <a:rPr lang="fr-FR" sz="2400" i="1" dirty="0"/>
              <a:t>Pour </a:t>
            </a:r>
            <a:r>
              <a:rPr lang="fr-FR" sz="2400" i="1" dirty="0" smtClean="0"/>
              <a:t>permettre votre participation </a:t>
            </a:r>
          </a:p>
          <a:p>
            <a:r>
              <a:rPr lang="fr-FR" sz="2400" i="1" dirty="0" smtClean="0"/>
              <a:t>Pour formuler vos questions </a:t>
            </a:r>
            <a:r>
              <a:rPr lang="fr-FR" sz="2400" i="1" dirty="0"/>
              <a:t>en introduction à </a:t>
            </a:r>
            <a:r>
              <a:rPr lang="fr-FR" sz="2400" i="1" dirty="0" smtClean="0"/>
              <a:t>l’exposé</a:t>
            </a:r>
          </a:p>
          <a:p>
            <a:r>
              <a:rPr lang="fr-FR" sz="2400" i="1" dirty="0"/>
              <a:t>En  </a:t>
            </a:r>
            <a:r>
              <a:rPr lang="fr-FR" sz="2400" i="1" dirty="0" smtClean="0"/>
              <a:t>tournant votre chaise </a:t>
            </a:r>
            <a:r>
              <a:rPr lang="fr-FR" sz="2400" i="1" dirty="0"/>
              <a:t>pour constituer un cercle </a:t>
            </a:r>
            <a:r>
              <a:rPr lang="fr-FR" sz="2400" i="1" dirty="0" smtClean="0"/>
              <a:t>de 6 qui </a:t>
            </a:r>
            <a:r>
              <a:rPr lang="fr-FR" sz="2400" i="1" dirty="0"/>
              <a:t>parle à mi voix, dans une sorte de « bulle </a:t>
            </a:r>
            <a:r>
              <a:rPr lang="fr-FR" sz="2400" i="1" dirty="0" smtClean="0"/>
              <a:t>»</a:t>
            </a:r>
          </a:p>
          <a:p>
            <a:r>
              <a:rPr lang="fr-FR" sz="2400" b="1" dirty="0" smtClean="0"/>
              <a:t>Choisir les 2 questions fondamentales à vos yeux sur le thème</a:t>
            </a:r>
          </a:p>
          <a:p>
            <a:r>
              <a:rPr lang="fr-FR" sz="2400" b="1" dirty="0" smtClean="0"/>
              <a:t>Les écrire sur le bristol</a:t>
            </a:r>
            <a:endParaRPr lang="fr-FR" sz="2400" b="1" dirty="0"/>
          </a:p>
        </p:txBody>
      </p:sp>
    </p:spTree>
    <p:extLst>
      <p:ext uri="{BB962C8B-B14F-4D97-AF65-F5344CB8AC3E}">
        <p14:creationId xmlns:p14="http://schemas.microsoft.com/office/powerpoint/2010/main" val="401320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dirty="0" smtClean="0"/>
              <a:t>Pourquoi </a:t>
            </a:r>
            <a:r>
              <a:rPr lang="fr-FR" sz="2400" b="1" dirty="0"/>
              <a:t>partager la décision? </a:t>
            </a:r>
            <a:r>
              <a:rPr lang="fr-FR" sz="2400" dirty="0"/>
              <a:t/>
            </a:r>
            <a:br>
              <a:rPr lang="fr-FR" sz="2400" dirty="0"/>
            </a:br>
            <a:r>
              <a:rPr lang="fr-FR" sz="2400" dirty="0">
                <a:hlinkClick r:id="rId2"/>
              </a:rPr>
              <a:t>http://</a:t>
            </a:r>
            <a:r>
              <a:rPr lang="fr-FR" sz="2400" dirty="0" smtClean="0">
                <a:hlinkClick r:id="rId2"/>
              </a:rPr>
              <a:t>www.has-sante.fr/portail/upload/docs/application/pdf/2013-10/12iex04_decision_medicale_partagee_mel_vd.pdf</a:t>
            </a:r>
            <a:r>
              <a:rPr lang="fr-FR" sz="2400" dirty="0"/>
              <a:t> </a:t>
            </a:r>
            <a:r>
              <a:rPr lang="fr-FR" sz="2400" b="1" dirty="0"/>
              <a:t>Patients et professionnels de santé : Décider ensemble HAS oct. </a:t>
            </a:r>
            <a:r>
              <a:rPr lang="fr-FR" sz="2400" b="1" dirty="0" smtClean="0"/>
              <a:t>2013</a:t>
            </a:r>
            <a:endParaRPr lang="fr-FR" sz="2400" b="1" dirty="0"/>
          </a:p>
        </p:txBody>
      </p:sp>
      <p:sp>
        <p:nvSpPr>
          <p:cNvPr id="3" name="Espace réservé du contenu 2"/>
          <p:cNvSpPr>
            <a:spLocks noGrp="1"/>
          </p:cNvSpPr>
          <p:nvPr>
            <p:ph idx="1"/>
          </p:nvPr>
        </p:nvSpPr>
        <p:spPr/>
        <p:txBody>
          <a:bodyPr>
            <a:normAutofit fontScale="25000" lnSpcReduction="20000"/>
          </a:bodyPr>
          <a:lstStyle/>
          <a:p>
            <a:endParaRPr lang="fr-FR" dirty="0" smtClean="0"/>
          </a:p>
          <a:p>
            <a:endParaRPr lang="fr-FR" dirty="0"/>
          </a:p>
          <a:p>
            <a:endParaRPr lang="fr-FR" dirty="0" smtClean="0"/>
          </a:p>
          <a:p>
            <a:endParaRPr lang="fr-FR" dirty="0" smtClean="0"/>
          </a:p>
          <a:p>
            <a:endParaRPr lang="fr-FR" dirty="0"/>
          </a:p>
          <a:p>
            <a:endParaRPr lang="fr-FR" sz="3400" b="1" dirty="0"/>
          </a:p>
          <a:p>
            <a:r>
              <a:rPr lang="fr-FR" sz="8000" b="1" dirty="0" smtClean="0"/>
              <a:t>L’information </a:t>
            </a:r>
            <a:r>
              <a:rPr lang="fr-FR" sz="8000" b="1" dirty="0"/>
              <a:t>éclairée du patient </a:t>
            </a:r>
            <a:r>
              <a:rPr lang="fr-FR" sz="8000" b="1" dirty="0" smtClean="0"/>
              <a:t>: loi </a:t>
            </a:r>
            <a:r>
              <a:rPr lang="fr-FR" sz="8000" b="1" dirty="0"/>
              <a:t>du 4 mars </a:t>
            </a:r>
            <a:r>
              <a:rPr lang="fr-FR" sz="8000" b="1" dirty="0" smtClean="0"/>
              <a:t>2002 </a:t>
            </a:r>
            <a:br>
              <a:rPr lang="fr-FR" sz="8000" b="1" dirty="0" smtClean="0"/>
            </a:br>
            <a:r>
              <a:rPr lang="fr-FR" sz="8000" b="1" dirty="0" smtClean="0">
                <a:solidFill>
                  <a:srgbClr val="00B0F0"/>
                </a:solidFill>
                <a:hlinkClick r:id="rId3"/>
              </a:rPr>
              <a:t>(Information </a:t>
            </a:r>
            <a:r>
              <a:rPr lang="fr-FR" sz="8000" b="1" dirty="0">
                <a:solidFill>
                  <a:srgbClr val="00B0F0"/>
                </a:solidFill>
                <a:hlinkClick r:id="rId3"/>
              </a:rPr>
              <a:t>des usagers du système de </a:t>
            </a:r>
            <a:r>
              <a:rPr lang="fr-FR" sz="8000" b="1" dirty="0" smtClean="0">
                <a:solidFill>
                  <a:srgbClr val="00B0F0"/>
                </a:solidFill>
                <a:hlinkClick r:id="rId3"/>
              </a:rPr>
              <a:t>santé et </a:t>
            </a:r>
            <a:r>
              <a:rPr lang="fr-FR" sz="8000" b="1" dirty="0">
                <a:solidFill>
                  <a:srgbClr val="00B0F0"/>
                </a:solidFill>
                <a:hlinkClick r:id="rId3"/>
              </a:rPr>
              <a:t>expression de leur </a:t>
            </a:r>
            <a:r>
              <a:rPr lang="fr-FR" sz="8000" b="1" dirty="0" smtClean="0">
                <a:solidFill>
                  <a:srgbClr val="00B0F0"/>
                </a:solidFill>
                <a:hlinkClick r:id="rId3"/>
              </a:rPr>
              <a:t>volonté).</a:t>
            </a:r>
            <a:endParaRPr lang="fr-FR" sz="8000" b="1" dirty="0" smtClean="0">
              <a:solidFill>
                <a:srgbClr val="00B0F0"/>
              </a:solidFill>
            </a:endParaRPr>
          </a:p>
          <a:p>
            <a:endParaRPr lang="fr-FR" sz="8000" b="1" dirty="0">
              <a:solidFill>
                <a:srgbClr val="00B0F0"/>
              </a:solidFill>
            </a:endParaRPr>
          </a:p>
          <a:p>
            <a:r>
              <a:rPr lang="fr-FR" sz="8000" b="1" dirty="0"/>
              <a:t>Le trépied de l’EBM </a:t>
            </a:r>
            <a:r>
              <a:rPr lang="fr-FR" sz="8000" b="1" dirty="0" smtClean="0"/>
              <a:t>comprend </a:t>
            </a:r>
            <a:r>
              <a:rPr lang="fr-FR" sz="8000" b="1" dirty="0"/>
              <a:t>les préférences du </a:t>
            </a:r>
            <a:r>
              <a:rPr lang="fr-FR" sz="8000" b="1" dirty="0" smtClean="0"/>
              <a:t>patient.</a:t>
            </a:r>
          </a:p>
          <a:p>
            <a:endParaRPr lang="fr-FR" sz="8000" b="1" dirty="0"/>
          </a:p>
          <a:p>
            <a:r>
              <a:rPr lang="fr-FR" sz="8000" b="1" dirty="0" smtClean="0"/>
              <a:t>L’information sur internet </a:t>
            </a:r>
            <a:r>
              <a:rPr lang="fr-FR" sz="8000" b="1" dirty="0"/>
              <a:t>et </a:t>
            </a:r>
            <a:r>
              <a:rPr lang="fr-FR" sz="8000" b="1" dirty="0" smtClean="0"/>
              <a:t>la </a:t>
            </a:r>
            <a:r>
              <a:rPr lang="fr-FR" sz="8000" b="1" dirty="0"/>
              <a:t>presse grand public </a:t>
            </a:r>
            <a:r>
              <a:rPr lang="fr-FR" sz="8000" b="1" dirty="0" smtClean="0"/>
              <a:t/>
            </a:r>
            <a:br>
              <a:rPr lang="fr-FR" sz="8000" b="1" dirty="0" smtClean="0"/>
            </a:br>
            <a:r>
              <a:rPr lang="fr-FR" sz="8000" b="1" dirty="0" smtClean="0"/>
              <a:t>(</a:t>
            </a:r>
            <a:r>
              <a:rPr lang="fr-FR" sz="8000" b="1" dirty="0" smtClean="0">
                <a:hlinkClick r:id="rId4"/>
              </a:rPr>
              <a:t>Que </a:t>
            </a:r>
            <a:r>
              <a:rPr lang="fr-FR" sz="8000" b="1" dirty="0">
                <a:hlinkClick r:id="rId4"/>
              </a:rPr>
              <a:t>choisir </a:t>
            </a:r>
            <a:r>
              <a:rPr lang="fr-FR" sz="8000" b="1" dirty="0" smtClean="0">
                <a:hlinkClick r:id="rId4"/>
              </a:rPr>
              <a:t>Santé</a:t>
            </a:r>
            <a:r>
              <a:rPr lang="fr-FR" sz="8000" b="1" dirty="0" smtClean="0"/>
              <a:t> «l’injonction </a:t>
            </a:r>
            <a:r>
              <a:rPr lang="fr-FR" sz="8000" b="1" dirty="0"/>
              <a:t>plus que l’information </a:t>
            </a:r>
            <a:r>
              <a:rPr lang="fr-FR" sz="8000" b="1" dirty="0" smtClean="0"/>
              <a:t>») </a:t>
            </a:r>
          </a:p>
          <a:p>
            <a:pPr lvl="0"/>
            <a:endParaRPr lang="fr-FR" sz="8000" b="1" dirty="0"/>
          </a:p>
          <a:p>
            <a:pPr lvl="0"/>
            <a:r>
              <a:rPr lang="fr-FR" sz="8000" b="1" dirty="0" smtClean="0"/>
              <a:t>La pression du médecin peut augmenter la résistance</a:t>
            </a:r>
            <a:br>
              <a:rPr lang="fr-FR" sz="8000" b="1" dirty="0" smtClean="0"/>
            </a:br>
            <a:r>
              <a:rPr lang="fr-FR" sz="8000" b="1" dirty="0" smtClean="0"/>
              <a:t> (</a:t>
            </a:r>
            <a:r>
              <a:rPr lang="fr-FR" sz="8000" b="1" dirty="0" smtClean="0">
                <a:hlinkClick r:id="rId5"/>
              </a:rPr>
              <a:t>L'entretien </a:t>
            </a:r>
            <a:r>
              <a:rPr lang="fr-FR" sz="8000" b="1" dirty="0">
                <a:hlinkClick r:id="rId5"/>
              </a:rPr>
              <a:t>motivationnel </a:t>
            </a:r>
            <a:r>
              <a:rPr lang="fr-FR" sz="8000" b="1" dirty="0"/>
              <a:t>- 2e éd. - Aider la personne à engager le changement Poche 20 novembre 2013 de William R. Miller   Stephen </a:t>
            </a:r>
            <a:r>
              <a:rPr lang="fr-FR" sz="8000" b="1" dirty="0" err="1"/>
              <a:t>Rollnick</a:t>
            </a:r>
            <a:r>
              <a:rPr lang="fr-FR" sz="8000" b="1" dirty="0"/>
              <a:t> </a:t>
            </a:r>
            <a:r>
              <a:rPr lang="fr-FR" sz="8000" b="1" dirty="0" smtClean="0"/>
              <a:t>)</a:t>
            </a:r>
            <a:endParaRPr lang="fr-FR" sz="8000" b="1" dirty="0"/>
          </a:p>
          <a:p>
            <a:endParaRPr lang="fr-FR" dirty="0"/>
          </a:p>
          <a:p>
            <a:endParaRPr lang="fr-FR" dirty="0" smtClean="0"/>
          </a:p>
          <a:p>
            <a:endParaRPr lang="fr-FR" dirty="0"/>
          </a:p>
          <a:p>
            <a:pPr marL="0" indent="0">
              <a:buNone/>
            </a:pPr>
            <a:endParaRPr lang="fr-FR" dirty="0" smtClean="0"/>
          </a:p>
          <a:p>
            <a:endParaRPr lang="fr-FR" dirty="0"/>
          </a:p>
        </p:txBody>
      </p:sp>
    </p:spTree>
    <p:extLst>
      <p:ext uri="{BB962C8B-B14F-4D97-AF65-F5344CB8AC3E}">
        <p14:creationId xmlns:p14="http://schemas.microsoft.com/office/powerpoint/2010/main" val="383030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p:cNvGraphicFramePr>
            <a:graphicFrameLocks noChangeAspect="1"/>
          </p:cNvGraphicFramePr>
          <p:nvPr>
            <p:extLst>
              <p:ext uri="{D42A27DB-BD31-4B8C-83A1-F6EECF244321}">
                <p14:modId xmlns:p14="http://schemas.microsoft.com/office/powerpoint/2010/main" val="627957230"/>
              </p:ext>
            </p:extLst>
          </p:nvPr>
        </p:nvGraphicFramePr>
        <p:xfrm>
          <a:off x="3129190" y="-2181138"/>
          <a:ext cx="7072645" cy="8047038"/>
        </p:xfrm>
        <a:graphic>
          <a:graphicData uri="http://schemas.openxmlformats.org/presentationml/2006/ole">
            <mc:AlternateContent xmlns:mc="http://schemas.openxmlformats.org/markup-compatibility/2006">
              <mc:Choice xmlns:v="urn:schemas-microsoft-com:vml" Requires="v">
                <p:oleObj spid="_x0000_s2082" name="Image bitmap" r:id="rId3" imgW="4181358" imgH="5957696" progId="Paint.Picture">
                  <p:embed/>
                </p:oleObj>
              </mc:Choice>
              <mc:Fallback>
                <p:oleObj name="Image bitmap" r:id="rId3" imgW="4181358" imgH="5957696"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190" y="-2181138"/>
                        <a:ext cx="7072645" cy="8047038"/>
                      </a:xfrm>
                      <a:prstGeom prst="rect">
                        <a:avLst/>
                      </a:prstGeom>
                      <a:noFill/>
                    </p:spPr>
                  </p:pic>
                </p:oleObj>
              </mc:Fallback>
            </mc:AlternateContent>
          </a:graphicData>
        </a:graphic>
      </p:graphicFrame>
      <p:sp>
        <p:nvSpPr>
          <p:cNvPr id="4" name="Text Box 3"/>
          <p:cNvSpPr txBox="1">
            <a:spLocks noChangeArrowheads="1"/>
          </p:cNvSpPr>
          <p:nvPr/>
        </p:nvSpPr>
        <p:spPr bwMode="auto">
          <a:xfrm>
            <a:off x="7109194" y="51275"/>
            <a:ext cx="2017713" cy="11715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normalizeH="0" baseline="0" dirty="0" smtClean="0">
                <a:ln/>
                <a:solidFill>
                  <a:schemeClr val="accent4"/>
                </a:solidFill>
                <a:latin typeface="Chiller" panose="04020404031007020602" pitchFamily="82" charset="0"/>
                <a:ea typeface="Times New Roman" panose="02020603050405020304" pitchFamily="18" charset="0"/>
              </a:rPr>
              <a:t>ressemble à un repas pris en rêve</a:t>
            </a:r>
            <a:endParaRPr kumimoji="0" lang="fr-FR" altLang="fr-FR" sz="2600" b="1" i="0" u="none" strike="noStrike" normalizeH="0" baseline="0" dirty="0" smtClean="0">
              <a:ln/>
              <a:solidFill>
                <a:schemeClr val="accent4"/>
              </a:solidFill>
              <a:latin typeface="Arial" panose="020B0604020202020204" pitchFamily="34" charset="0"/>
            </a:endParaRPr>
          </a:p>
        </p:txBody>
      </p:sp>
      <p:sp>
        <p:nvSpPr>
          <p:cNvPr id="5" name="Text Box 2"/>
          <p:cNvSpPr txBox="1">
            <a:spLocks noChangeArrowheads="1"/>
          </p:cNvSpPr>
          <p:nvPr/>
        </p:nvSpPr>
        <p:spPr bwMode="auto">
          <a:xfrm>
            <a:off x="3129190" y="30832"/>
            <a:ext cx="1776096" cy="15586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1" i="0" u="none" strike="noStrike" normalizeH="0" baseline="0" dirty="0" smtClean="0">
                <a:ln/>
                <a:solidFill>
                  <a:schemeClr val="accent4"/>
                </a:solidFill>
                <a:latin typeface="Chiller" panose="04020404031007020602" pitchFamily="82" charset="0"/>
                <a:ea typeface="Times New Roman" panose="02020603050405020304" pitchFamily="18" charset="0"/>
              </a:rPr>
              <a:t>L’enseignement qui n’entre que par les yeux et les oreilles</a:t>
            </a:r>
            <a:endParaRPr kumimoji="0" lang="fr-FR" altLang="fr-FR" sz="2600" b="1" i="0" u="none" strike="noStrike" normalizeH="0" baseline="0" dirty="0" smtClean="0">
              <a:ln/>
              <a:solidFill>
                <a:schemeClr val="accent4"/>
              </a:solidFill>
              <a:latin typeface="Arial" panose="020B0604020202020204" pitchFamily="34" charset="0"/>
            </a:endParaRPr>
          </a:p>
        </p:txBody>
      </p:sp>
      <p:sp>
        <p:nvSpPr>
          <p:cNvPr id="6" name="Rectangle 5"/>
          <p:cNvSpPr>
            <a:spLocks noChangeArrowheads="1"/>
          </p:cNvSpPr>
          <p:nvPr/>
        </p:nvSpPr>
        <p:spPr bwMode="auto">
          <a:xfrm>
            <a:off x="2097248" y="-21811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a:spLocks noChangeArrowheads="1"/>
          </p:cNvSpPr>
          <p:nvPr/>
        </p:nvSpPr>
        <p:spPr bwMode="auto">
          <a:xfrm>
            <a:off x="2097248" y="-990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p:nvPr/>
        </p:nvSpPr>
        <p:spPr>
          <a:xfrm>
            <a:off x="3445092" y="5675995"/>
            <a:ext cx="5681815" cy="923330"/>
          </a:xfrm>
          <a:prstGeom prst="rect">
            <a:avLst/>
          </a:prstGeom>
          <a:noFill/>
        </p:spPr>
        <p:txBody>
          <a:bodyPr wrap="square" lIns="91440" tIns="45720" rIns="91440" bIns="45720">
            <a:spAutoFit/>
          </a:bodyPr>
          <a:lstStyle/>
          <a:p>
            <a:pPr algn="ctr"/>
            <a:r>
              <a:rPr lang="fr-F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Proverbe chinois</a:t>
            </a:r>
            <a:endParaRPr lang="fr-F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17276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123837"/>
            <a:ext cx="3397623" cy="4601183"/>
          </a:xfrm>
        </p:spPr>
        <p:txBody>
          <a:bodyPr/>
          <a:lstStyle/>
          <a:p>
            <a:r>
              <a:rPr lang="fr-FR" dirty="0"/>
              <a:t>Un Forum </a:t>
            </a:r>
            <a:r>
              <a:rPr lang="fr-FR" dirty="0" smtClean="0"/>
              <a:t>théâtre</a:t>
            </a:r>
            <a:r>
              <a:rPr lang="fr-FR" dirty="0"/>
              <a:t/>
            </a:r>
            <a:br>
              <a:rPr lang="fr-FR" dirty="0"/>
            </a:br>
            <a:endParaRPr lang="fr-FR" dirty="0"/>
          </a:p>
        </p:txBody>
      </p:sp>
      <p:sp>
        <p:nvSpPr>
          <p:cNvPr id="3" name="Espace réservé du contenu 2"/>
          <p:cNvSpPr>
            <a:spLocks noGrp="1"/>
          </p:cNvSpPr>
          <p:nvPr>
            <p:ph idx="1"/>
          </p:nvPr>
        </p:nvSpPr>
        <p:spPr/>
        <p:txBody>
          <a:bodyPr/>
          <a:lstStyle/>
          <a:p>
            <a:r>
              <a:rPr lang="fr-FR" sz="2800" b="1" dirty="0" smtClean="0"/>
              <a:t>Jeux </a:t>
            </a:r>
            <a:r>
              <a:rPr lang="fr-FR" sz="2800" b="1" dirty="0"/>
              <a:t>de rôle à partir de 3 cas </a:t>
            </a:r>
            <a:r>
              <a:rPr lang="fr-FR" sz="2800" b="1" dirty="0" smtClean="0"/>
              <a:t>vignettes:</a:t>
            </a:r>
          </a:p>
          <a:p>
            <a:endParaRPr lang="fr-FR" sz="2400" b="1" dirty="0" smtClean="0"/>
          </a:p>
          <a:p>
            <a:r>
              <a:rPr lang="fr-FR" sz="2400" b="1" dirty="0" smtClean="0"/>
              <a:t>Pour apprendre des habiletés relationnelles (savoir-faire)</a:t>
            </a:r>
          </a:p>
          <a:p>
            <a:r>
              <a:rPr lang="fr-FR" sz="2400" b="1" dirty="0" smtClean="0"/>
              <a:t>Renforcer l'intégration des connaissances </a:t>
            </a:r>
          </a:p>
          <a:p>
            <a:r>
              <a:rPr lang="fr-FR" sz="2400" b="1" dirty="0" smtClean="0"/>
              <a:t>En simulant une situation </a:t>
            </a:r>
            <a:r>
              <a:rPr lang="fr-FR" sz="2400" b="1" u="sng" dirty="0" smtClean="0"/>
              <a:t>vraisemblable</a:t>
            </a:r>
            <a:r>
              <a:rPr lang="fr-FR" sz="2400" b="1" dirty="0" smtClean="0"/>
              <a:t>. </a:t>
            </a:r>
          </a:p>
          <a:p>
            <a:r>
              <a:rPr lang="fr-FR" sz="2400" b="1" dirty="0" smtClean="0"/>
              <a:t>En improvisant le dialogue.</a:t>
            </a:r>
          </a:p>
          <a:p>
            <a:endParaRPr lang="fr-FR" dirty="0"/>
          </a:p>
        </p:txBody>
      </p:sp>
    </p:spTree>
    <p:extLst>
      <p:ext uri="{BB962C8B-B14F-4D97-AF65-F5344CB8AC3E}">
        <p14:creationId xmlns:p14="http://schemas.microsoft.com/office/powerpoint/2010/main" val="233156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t>Le jeu</a:t>
            </a:r>
            <a:endParaRPr lang="fr-FR" sz="4000" b="1" dirty="0"/>
          </a:p>
        </p:txBody>
      </p:sp>
      <p:sp>
        <p:nvSpPr>
          <p:cNvPr id="3" name="Espace réservé du contenu 2"/>
          <p:cNvSpPr>
            <a:spLocks noGrp="1"/>
          </p:cNvSpPr>
          <p:nvPr>
            <p:ph idx="1"/>
          </p:nvPr>
        </p:nvSpPr>
        <p:spPr/>
        <p:txBody>
          <a:bodyPr/>
          <a:lstStyle/>
          <a:p>
            <a:r>
              <a:rPr lang="fr-FR" sz="2800" b="1" dirty="0"/>
              <a:t>15 à 20 minutes </a:t>
            </a:r>
            <a:r>
              <a:rPr lang="fr-FR" sz="2800" b="1" dirty="0" smtClean="0"/>
              <a:t>jouer la </a:t>
            </a:r>
            <a:r>
              <a:rPr lang="fr-FR" sz="2800" b="1" dirty="0"/>
              <a:t>scène </a:t>
            </a:r>
            <a:r>
              <a:rPr lang="fr-FR" sz="2800" b="1" dirty="0" smtClean="0"/>
              <a:t>: déroulement </a:t>
            </a:r>
            <a:r>
              <a:rPr lang="fr-FR" sz="2800" b="1" dirty="0"/>
              <a:t>libre du jeu. </a:t>
            </a:r>
          </a:p>
          <a:p>
            <a:r>
              <a:rPr lang="fr-FR" sz="2800" b="1" dirty="0" smtClean="0"/>
              <a:t>l'animateur </a:t>
            </a:r>
            <a:r>
              <a:rPr lang="fr-FR" sz="2800" b="1" dirty="0"/>
              <a:t>s'autorisera des "arrêts sur image" en temps réel, si nécessaire;  </a:t>
            </a:r>
          </a:p>
          <a:p>
            <a:r>
              <a:rPr lang="fr-FR" sz="2800" b="1" dirty="0" smtClean="0"/>
              <a:t>nécessité </a:t>
            </a:r>
            <a:r>
              <a:rPr lang="fr-FR" sz="2800" b="1" dirty="0"/>
              <a:t>du silence (verbal et non verbal), afin d'éviter de perturber les acteurs; </a:t>
            </a:r>
          </a:p>
          <a:p>
            <a:r>
              <a:rPr lang="fr-FR" sz="2800" b="1" dirty="0" smtClean="0"/>
              <a:t>Il s’agit de jouer un personnage; </a:t>
            </a:r>
            <a:endParaRPr lang="fr-FR" sz="2800" b="1" dirty="0"/>
          </a:p>
          <a:p>
            <a:endParaRPr lang="fr-FR" dirty="0"/>
          </a:p>
        </p:txBody>
      </p:sp>
    </p:spTree>
    <p:extLst>
      <p:ext uri="{BB962C8B-B14F-4D97-AF65-F5344CB8AC3E}">
        <p14:creationId xmlns:p14="http://schemas.microsoft.com/office/powerpoint/2010/main" val="195756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Forum</a:t>
            </a:r>
            <a:endParaRPr lang="fr-FR" dirty="0"/>
          </a:p>
        </p:txBody>
      </p:sp>
      <p:sp>
        <p:nvSpPr>
          <p:cNvPr id="3" name="Espace réservé du contenu 2"/>
          <p:cNvSpPr>
            <a:spLocks noGrp="1"/>
          </p:cNvSpPr>
          <p:nvPr>
            <p:ph idx="1"/>
          </p:nvPr>
        </p:nvSpPr>
        <p:spPr/>
        <p:txBody>
          <a:bodyPr>
            <a:normAutofit/>
          </a:bodyPr>
          <a:lstStyle/>
          <a:p>
            <a:r>
              <a:rPr lang="fr-FR" b="1" u="sng" dirty="0"/>
              <a:t>Le jeu des </a:t>
            </a:r>
            <a:r>
              <a:rPr lang="fr-FR" b="1" u="sng" dirty="0" smtClean="0"/>
              <a:t>alternatives</a:t>
            </a:r>
            <a:r>
              <a:rPr lang="fr-FR" b="1" dirty="0"/>
              <a:t> : </a:t>
            </a:r>
            <a:r>
              <a:rPr lang="fr-FR" b="1" dirty="0" smtClean="0"/>
              <a:t>le conflit</a:t>
            </a:r>
            <a:r>
              <a:rPr lang="fr-FR" b="1" dirty="0"/>
              <a:t>, moteur du théâtre (et de la vie). </a:t>
            </a:r>
            <a:endParaRPr lang="fr-FR" b="1" dirty="0" smtClean="0"/>
          </a:p>
          <a:p>
            <a:r>
              <a:rPr lang="fr-FR" b="1" u="sng" dirty="0" smtClean="0"/>
              <a:t>Le </a:t>
            </a:r>
            <a:r>
              <a:rPr lang="fr-FR" b="1" u="sng" dirty="0"/>
              <a:t>théâtre </a:t>
            </a:r>
            <a:r>
              <a:rPr lang="fr-FR" b="1" dirty="0"/>
              <a:t>chez les grecs nommait les gradins où se tenait le public. </a:t>
            </a:r>
          </a:p>
          <a:p>
            <a:r>
              <a:rPr lang="fr-FR" b="1" i="1" dirty="0" smtClean="0"/>
              <a:t>Quelle est la </a:t>
            </a:r>
            <a:r>
              <a:rPr lang="fr-FR" b="1" i="1" dirty="0"/>
              <a:t>difficulté </a:t>
            </a:r>
            <a:r>
              <a:rPr lang="fr-FR" b="1" i="1" dirty="0" smtClean="0"/>
              <a:t>ressentie par </a:t>
            </a:r>
            <a:r>
              <a:rPr lang="fr-FR" b="1" i="1" dirty="0" smtClean="0"/>
              <a:t>le médecin?</a:t>
            </a:r>
            <a:endParaRPr lang="fr-FR" b="1" i="1" dirty="0" smtClean="0"/>
          </a:p>
          <a:p>
            <a:r>
              <a:rPr lang="fr-FR" b="1" dirty="0" smtClean="0"/>
              <a:t>Par </a:t>
            </a:r>
            <a:r>
              <a:rPr lang="fr-FR" b="1" u="sng" dirty="0"/>
              <a:t>solidarité</a:t>
            </a:r>
            <a:r>
              <a:rPr lang="fr-FR" b="1" dirty="0"/>
              <a:t> avec les acteurs, </a:t>
            </a:r>
            <a:r>
              <a:rPr lang="fr-FR" b="1" dirty="0" smtClean="0"/>
              <a:t>proposez </a:t>
            </a:r>
            <a:r>
              <a:rPr lang="fr-FR" b="1" dirty="0"/>
              <a:t>dans un deuxième </a:t>
            </a:r>
            <a:r>
              <a:rPr lang="fr-FR" b="1" dirty="0" smtClean="0"/>
              <a:t>temps de JOUER </a:t>
            </a:r>
            <a:r>
              <a:rPr lang="fr-FR" b="1" dirty="0"/>
              <a:t>des alternatives au jeu</a:t>
            </a:r>
            <a:r>
              <a:rPr lang="fr-FR" b="1" dirty="0" smtClean="0"/>
              <a:t>.</a:t>
            </a:r>
          </a:p>
          <a:p>
            <a:r>
              <a:rPr lang="fr-FR" b="1" dirty="0" smtClean="0"/>
              <a:t>En </a:t>
            </a:r>
            <a:r>
              <a:rPr lang="fr-FR" b="1" u="sng" dirty="0" smtClean="0"/>
              <a:t>remplaçant</a:t>
            </a:r>
            <a:r>
              <a:rPr lang="fr-FR" b="1" dirty="0" smtClean="0"/>
              <a:t> un </a:t>
            </a:r>
            <a:r>
              <a:rPr lang="fr-FR" b="1" dirty="0"/>
              <a:t>des personnages (au choix) et </a:t>
            </a:r>
            <a:r>
              <a:rPr lang="fr-FR" b="1" dirty="0" smtClean="0"/>
              <a:t>en modifiant la consultation. </a:t>
            </a:r>
          </a:p>
          <a:p>
            <a:r>
              <a:rPr lang="fr-FR" b="1" dirty="0" smtClean="0"/>
              <a:t>Tous </a:t>
            </a:r>
            <a:r>
              <a:rPr lang="fr-FR" b="1" dirty="0"/>
              <a:t>les personnages peuvent être remplacés. </a:t>
            </a:r>
            <a:endParaRPr lang="fr-FR" b="1" dirty="0" smtClean="0"/>
          </a:p>
          <a:p>
            <a:r>
              <a:rPr lang="fr-FR" b="1" dirty="0" smtClean="0"/>
              <a:t>Pour </a:t>
            </a:r>
            <a:r>
              <a:rPr lang="fr-FR" b="1" u="sng" dirty="0"/>
              <a:t>tester</a:t>
            </a:r>
            <a:r>
              <a:rPr lang="fr-FR" b="1" dirty="0"/>
              <a:t> le changement sur scène… ce qui est quand même moins dangereux que dans la vie. </a:t>
            </a:r>
          </a:p>
          <a:p>
            <a:r>
              <a:rPr lang="fr-FR" b="1" dirty="0" smtClean="0"/>
              <a:t>Sortir du « </a:t>
            </a:r>
            <a:r>
              <a:rPr lang="fr-FR" b="1" dirty="0"/>
              <a:t>y’a qu’à » </a:t>
            </a:r>
            <a:r>
              <a:rPr lang="fr-FR" b="1" dirty="0" smtClean="0"/>
              <a:t>pour </a:t>
            </a:r>
            <a:r>
              <a:rPr lang="fr-FR" b="1" dirty="0"/>
              <a:t>le faire. </a:t>
            </a:r>
          </a:p>
        </p:txBody>
      </p:sp>
    </p:spTree>
    <p:extLst>
      <p:ext uri="{BB962C8B-B14F-4D97-AF65-F5344CB8AC3E}">
        <p14:creationId xmlns:p14="http://schemas.microsoft.com/office/powerpoint/2010/main" val="391722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TC103457475[[fn=Cadre]]</Template>
  <TotalTime>194</TotalTime>
  <Words>341</Words>
  <Application>Microsoft Office PowerPoint</Application>
  <PresentationFormat>Grand écran</PresentationFormat>
  <Paragraphs>87</Paragraphs>
  <Slides>20</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20</vt:i4>
      </vt:variant>
    </vt:vector>
  </HeadingPairs>
  <TitlesOfParts>
    <vt:vector size="27" baseType="lpstr">
      <vt:lpstr>Arial</vt:lpstr>
      <vt:lpstr>Chiller</vt:lpstr>
      <vt:lpstr>Corbel</vt:lpstr>
      <vt:lpstr>Times New Roman</vt:lpstr>
      <vt:lpstr>Wingdings 2</vt:lpstr>
      <vt:lpstr>Cadre</vt:lpstr>
      <vt:lpstr>Image bitmap</vt:lpstr>
      <vt:lpstr>Décision partagée </vt:lpstr>
      <vt:lpstr>VOTE à main levée pour « voir » si vous êtes partagés</vt:lpstr>
      <vt:lpstr>Présentation PowerPoint</vt:lpstr>
      <vt:lpstr>Philips 6x6</vt:lpstr>
      <vt:lpstr>Pourquoi partager la décision?  http://www.has-sante.fr/portail/upload/docs/application/pdf/2013-10/12iex04_decision_medicale_partagee_mel_vd.pdf Patients et professionnels de santé : Décider ensemble HAS oct. 2013</vt:lpstr>
      <vt:lpstr>Présentation PowerPoint</vt:lpstr>
      <vt:lpstr>Un Forum théâtre </vt:lpstr>
      <vt:lpstr>Le jeu</vt:lpstr>
      <vt:lpstr>Le Forum</vt:lpstr>
      <vt:lpstr>Calvin à l’école </vt:lpstr>
      <vt:lpstr>Présentation PowerPoint</vt:lpstr>
      <vt:lpstr>Présentation PowerPoint</vt:lpstr>
      <vt:lpstr>Présentation PowerPoint</vt:lpstr>
      <vt:lpstr>Présentation PowerPoint</vt:lpstr>
      <vt:lpstr>Stiggelbout AM, Kiebert GM.  A role for the sick role. Patients preferences regarding information and participation in clinical decision-making.  Can Med Ass J. 1997;157:383-9 </vt:lpstr>
      <vt:lpstr>3 principes  issus des entretiens motivationnels  ont prouvés leur utilité « côté médecin »: </vt:lpstr>
      <vt:lpstr>Présentation PowerPoint</vt:lpstr>
      <vt:lpstr>Présentation PowerPoint</vt:lpstr>
      <vt:lpstr>Merci de votre participation</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Décision partagée</dc:title>
  <dc:creator>Francis</dc:creator>
  <cp:lastModifiedBy>Francis</cp:lastModifiedBy>
  <cp:revision>30</cp:revision>
  <dcterms:created xsi:type="dcterms:W3CDTF">2014-11-11T09:01:34Z</dcterms:created>
  <dcterms:modified xsi:type="dcterms:W3CDTF">2014-11-18T12:08:58Z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1698247376</vt:i4>
  </property>
  <property fmtid="{D5CDD505-2E9C-101B-9397-08002B2CF9AE}" pid="3" name="_NewReviewCycle">
    <vt:lpwstr/>
  </property>
  <property fmtid="{D5CDD505-2E9C-101B-9397-08002B2CF9AE}" pid="4" name="_EmailSubject">
    <vt:lpwstr>soirée cancer</vt:lpwstr>
  </property>
  <property fmtid="{D5CDD505-2E9C-101B-9397-08002B2CF9AE}" pid="5" name="_AuthorEmail">
    <vt:lpwstr>f.abramovici@free.fr</vt:lpwstr>
  </property>
  <property fmtid="{D5CDD505-2E9C-101B-9397-08002B2CF9AE}" pid="6" name="_AuthorEmailDisplayName">
    <vt:lpwstr>Francis Abramovici</vt:lpwstr>
  </property>
</Properties>
</file>